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1" r:id="rId2"/>
    <p:sldId id="262" r:id="rId3"/>
    <p:sldId id="265" r:id="rId4"/>
    <p:sldId id="297" r:id="rId5"/>
    <p:sldId id="271" r:id="rId6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4" d="100"/>
          <a:sy n="54" d="100"/>
        </p:scale>
        <p:origin x="-869" y="-216"/>
      </p:cViewPr>
      <p:guideLst>
        <p:guide orient="horz" pos="3072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360200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3267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93374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116976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58451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577766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574848" y="1160943"/>
            <a:ext cx="14190567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574848" y="6794500"/>
            <a:ext cx="14190567" cy="15113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74848" y="8382000"/>
            <a:ext cx="14190567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1pPr>
            <a:lvl2pPr marL="0" indent="304815" algn="ctr">
              <a:spcBef>
                <a:spcPts val="0"/>
              </a:spcBef>
              <a:buSz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2pPr>
            <a:lvl3pPr marL="0" indent="609630" algn="ctr">
              <a:spcBef>
                <a:spcPts val="0"/>
              </a:spcBef>
              <a:buSz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3pPr>
            <a:lvl4pPr marL="0" indent="914446" algn="ctr">
              <a:spcBef>
                <a:spcPts val="0"/>
              </a:spcBef>
              <a:buSz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4pPr>
            <a:lvl5pPr marL="0" indent="1219261" algn="ctr">
              <a:spcBef>
                <a:spcPts val="0"/>
              </a:spcBef>
              <a:buSz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693385" y="3606800"/>
            <a:ext cx="13953493" cy="254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9635361" y="1231900"/>
            <a:ext cx="65534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812825" y="1155700"/>
            <a:ext cx="7992777" cy="3568700"/>
          </a:xfrm>
          <a:prstGeom prst="rect">
            <a:avLst/>
          </a:prstGeom>
        </p:spPr>
        <p:txBody>
          <a:bodyPr anchor="b"/>
          <a:lstStyle>
            <a:lvl1pPr>
              <a:defRPr sz="7734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2825" y="4762500"/>
            <a:ext cx="7992777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1pPr>
            <a:lvl2pPr marL="0" indent="304815" algn="ctr">
              <a:spcBef>
                <a:spcPts val="0"/>
              </a:spcBef>
              <a:buSz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2pPr>
            <a:lvl3pPr marL="0" indent="609630" algn="ctr">
              <a:spcBef>
                <a:spcPts val="0"/>
              </a:spcBef>
              <a:buSz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3pPr>
            <a:lvl4pPr marL="0" indent="914446" algn="ctr">
              <a:spcBef>
                <a:spcPts val="0"/>
              </a:spcBef>
              <a:buSz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4pPr>
            <a:lvl5pPr marL="0" indent="1219261" algn="ctr">
              <a:spcBef>
                <a:spcPts val="0"/>
              </a:spcBef>
              <a:buSz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693385" y="2768600"/>
            <a:ext cx="13953493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9296685" y="2984500"/>
            <a:ext cx="6329680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93385" y="2946400"/>
            <a:ext cx="7027548" cy="6096000"/>
          </a:xfrm>
          <a:prstGeom prst="rect">
            <a:avLst/>
          </a:prstGeom>
        </p:spPr>
        <p:txBody>
          <a:bodyPr/>
          <a:lstStyle>
            <a:lvl1pPr marL="643499" indent="-643499" algn="l">
              <a:spcBef>
                <a:spcPts val="4267"/>
              </a:spcBef>
              <a:buBlip>
                <a:blip r:embed="rId2"/>
              </a:buBlip>
              <a:defRPr sz="4267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1pPr>
            <a:lvl2pPr marL="1286998" indent="-643499" algn="l">
              <a:spcBef>
                <a:spcPts val="4267"/>
              </a:spcBef>
              <a:buBlip>
                <a:blip r:embed="rId2"/>
              </a:buBlip>
              <a:defRPr sz="4267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2pPr>
            <a:lvl3pPr marL="1930497" indent="-643499" algn="l">
              <a:spcBef>
                <a:spcPts val="4267"/>
              </a:spcBef>
              <a:buBlip>
                <a:blip r:embed="rId2"/>
              </a:buBlip>
              <a:defRPr sz="4267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3pPr>
            <a:lvl4pPr marL="2573995" indent="-643499" algn="l">
              <a:spcBef>
                <a:spcPts val="4267"/>
              </a:spcBef>
              <a:buBlip>
                <a:blip r:embed="rId2"/>
              </a:buBlip>
              <a:defRPr sz="4267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4pPr>
            <a:lvl5pPr marL="3217494" indent="-643499" algn="l">
              <a:spcBef>
                <a:spcPts val="4267"/>
              </a:spcBef>
              <a:buBlip>
                <a:blip r:embed="rId2"/>
              </a:buBlip>
              <a:defRPr sz="4267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92705" y="9180077"/>
            <a:ext cx="596317" cy="471924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9697854" y="5018682"/>
            <a:ext cx="6570335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 rot="21600000">
            <a:off x="9693012" y="774700"/>
            <a:ext cx="6570335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 rot="21600000">
            <a:off x="1049898" y="774700"/>
            <a:ext cx="8212919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693385" y="6362700"/>
            <a:ext cx="13953493" cy="59503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693385" y="4435622"/>
            <a:ext cx="13953493" cy="88235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200"/>
              </a:spcBef>
              <a:buSzTx/>
              <a:buNone/>
              <a:defRPr sz="5067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693385" y="1066800"/>
            <a:ext cx="13953493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3"/>
              </a:buBlip>
            </a:lvl1pPr>
            <a:lvl2pPr>
              <a:buBlip>
                <a:blip r:embed="rId13"/>
              </a:buBlip>
            </a:lvl2pPr>
            <a:lvl3pPr>
              <a:buBlip>
                <a:blip r:embed="rId13"/>
              </a:buBlip>
            </a:lvl3pPr>
            <a:lvl4pPr>
              <a:buBlip>
                <a:blip r:embed="rId13"/>
              </a:buBlip>
            </a:lvl4pPr>
            <a:lvl5pPr>
              <a:buBlip>
                <a:blip r:embed="rId1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693385" y="203200"/>
            <a:ext cx="13953493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71348" y="9180077"/>
            <a:ext cx="596317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</p:sldLayoutIdLst>
  <p:transition spd="med"/>
  <p:txStyles>
    <p:titleStyle>
      <a:lvl1pPr marL="0" marR="0" indent="0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304815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609630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914446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1219261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524076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828891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2133707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2438522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846709" marR="0" indent="-846709" algn="just" defTabSz="60963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5334" b="0" i="0" u="none" strike="noStrike" cap="none" spc="0" baseline="0">
          <a:ln>
            <a:noFill/>
          </a:ln>
          <a:solidFill>
            <a:srgbClr val="000000"/>
          </a:solidFill>
          <a:uFillTx/>
          <a:latin typeface="Chalkboard SE Regular"/>
          <a:ea typeface="Chalkboard SE Regular"/>
          <a:cs typeface="Chalkboard SE Regular"/>
          <a:sym typeface="Chalkboard SE Regular"/>
        </a:defRPr>
      </a:lvl1pPr>
      <a:lvl2pPr marL="1608747" marR="0" indent="-846709" algn="just" defTabSz="60963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5334" b="0" i="0" u="none" strike="noStrike" cap="none" spc="0" baseline="0">
          <a:ln>
            <a:noFill/>
          </a:ln>
          <a:solidFill>
            <a:srgbClr val="000000"/>
          </a:solidFill>
          <a:uFillTx/>
          <a:latin typeface="Chalkboard SE Regular"/>
          <a:ea typeface="Chalkboard SE Regular"/>
          <a:cs typeface="Chalkboard SE Regular"/>
          <a:sym typeface="Chalkboard SE Regular"/>
        </a:defRPr>
      </a:lvl2pPr>
      <a:lvl3pPr marL="2370785" marR="0" indent="-846709" algn="just" defTabSz="60963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5334" b="0" i="0" u="none" strike="noStrike" cap="none" spc="0" baseline="0">
          <a:ln>
            <a:noFill/>
          </a:ln>
          <a:solidFill>
            <a:srgbClr val="000000"/>
          </a:solidFill>
          <a:uFillTx/>
          <a:latin typeface="Chalkboard SE Regular"/>
          <a:ea typeface="Chalkboard SE Regular"/>
          <a:cs typeface="Chalkboard SE Regular"/>
          <a:sym typeface="Chalkboard SE Regular"/>
        </a:defRPr>
      </a:lvl3pPr>
      <a:lvl4pPr marL="3132823" marR="0" indent="-846709" algn="just" defTabSz="60963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5334" b="0" i="0" u="none" strike="noStrike" cap="none" spc="0" baseline="0">
          <a:ln>
            <a:noFill/>
          </a:ln>
          <a:solidFill>
            <a:srgbClr val="000000"/>
          </a:solidFill>
          <a:uFillTx/>
          <a:latin typeface="Chalkboard SE Regular"/>
          <a:ea typeface="Chalkboard SE Regular"/>
          <a:cs typeface="Chalkboard SE Regular"/>
          <a:sym typeface="Chalkboard SE Regular"/>
        </a:defRPr>
      </a:lvl4pPr>
      <a:lvl5pPr marL="3894861" marR="0" indent="-846709" algn="just" defTabSz="60963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5334" b="0" i="0" u="none" strike="noStrike" cap="none" spc="0" baseline="0">
          <a:ln>
            <a:noFill/>
          </a:ln>
          <a:solidFill>
            <a:srgbClr val="000000"/>
          </a:solidFill>
          <a:uFillTx/>
          <a:latin typeface="Chalkboard SE Regular"/>
          <a:ea typeface="Chalkboard SE Regular"/>
          <a:cs typeface="Chalkboard SE Regular"/>
          <a:sym typeface="Chalkboard SE Regular"/>
        </a:defRPr>
      </a:lvl5pPr>
      <a:lvl6pPr marL="4656900" marR="0" indent="-846709" algn="just" defTabSz="60963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5334" b="0" i="0" u="none" strike="noStrike" cap="none" spc="0" baseline="0">
          <a:ln>
            <a:noFill/>
          </a:ln>
          <a:solidFill>
            <a:srgbClr val="000000"/>
          </a:solidFill>
          <a:uFillTx/>
          <a:latin typeface="Chalkboard SE Regular"/>
          <a:ea typeface="Chalkboard SE Regular"/>
          <a:cs typeface="Chalkboard SE Regular"/>
          <a:sym typeface="Chalkboard SE Regular"/>
        </a:defRPr>
      </a:lvl6pPr>
      <a:lvl7pPr marL="5418938" marR="0" indent="-846709" algn="just" defTabSz="60963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5334" b="0" i="0" u="none" strike="noStrike" cap="none" spc="0" baseline="0">
          <a:ln>
            <a:noFill/>
          </a:ln>
          <a:solidFill>
            <a:srgbClr val="000000"/>
          </a:solidFill>
          <a:uFillTx/>
          <a:latin typeface="Chalkboard SE Regular"/>
          <a:ea typeface="Chalkboard SE Regular"/>
          <a:cs typeface="Chalkboard SE Regular"/>
          <a:sym typeface="Chalkboard SE Regular"/>
        </a:defRPr>
      </a:lvl7pPr>
      <a:lvl8pPr marL="6180976" marR="0" indent="-846709" algn="just" defTabSz="60963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5334" b="0" i="0" u="none" strike="noStrike" cap="none" spc="0" baseline="0">
          <a:ln>
            <a:noFill/>
          </a:ln>
          <a:solidFill>
            <a:srgbClr val="000000"/>
          </a:solidFill>
          <a:uFillTx/>
          <a:latin typeface="Chalkboard SE Regular"/>
          <a:ea typeface="Chalkboard SE Regular"/>
          <a:cs typeface="Chalkboard SE Regular"/>
          <a:sym typeface="Chalkboard SE Regular"/>
        </a:defRPr>
      </a:lvl8pPr>
      <a:lvl9pPr marL="6943014" marR="0" indent="-846709" algn="just" defTabSz="60963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5334" b="0" i="0" u="none" strike="noStrike" cap="none" spc="0" baseline="0">
          <a:ln>
            <a:noFill/>
          </a:ln>
          <a:solidFill>
            <a:srgbClr val="000000"/>
          </a:solidFill>
          <a:uFillTx/>
          <a:latin typeface="Chalkboard SE Regular"/>
          <a:ea typeface="Chalkboard SE Regular"/>
          <a:cs typeface="Chalkboard SE Regular"/>
          <a:sym typeface="Chalkboard SE Regular"/>
        </a:defRPr>
      </a:lvl9pPr>
    </p:bodyStyle>
    <p:otherStyle>
      <a:lvl1pPr marL="0" marR="0" indent="0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304815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609630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914446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1219261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524076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828891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2133707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2438522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78192"/>
            <a:satOff val="30564"/>
            <a:lumOff val="249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learn.gif" descr="learn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7340263" cy="1190625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rường từ vựng">
            <a:extLst>
              <a:ext uri="{FF2B5EF4-FFF2-40B4-BE49-F238E27FC236}">
                <a16:creationId xmlns:a16="http://schemas.microsoft.com/office/drawing/2014/main" xmlns="" id="{67171BE8-2412-45E9-A801-ADC240CDDC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1326" y="-624385"/>
            <a:ext cx="13953492" cy="33867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500">
                <a:solidFill>
                  <a:schemeClr val="accent5">
                    <a:hueOff val="457874"/>
                    <a:satOff val="-29218"/>
                    <a:lumOff val="-29125"/>
                  </a:schemeClr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</a:lstStyle>
          <a:p>
            <a:r>
              <a:rPr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fill="hold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fill="hold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fill="hold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 decel="50000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 decel="50000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 decel="50000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78192"/>
            <a:satOff val="30564"/>
            <a:lumOff val="249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. Thế nào là trường từ vựng"/>
          <p:cNvSpPr txBox="1">
            <a:spLocks noGrp="1"/>
          </p:cNvSpPr>
          <p:nvPr>
            <p:ph type="title"/>
          </p:nvPr>
        </p:nvSpPr>
        <p:spPr>
          <a:xfrm>
            <a:off x="1574847" y="8055586"/>
            <a:ext cx="14190566" cy="2015129"/>
          </a:xfrm>
          <a:prstGeom prst="rect">
            <a:avLst/>
          </a:prstGeom>
        </p:spPr>
        <p:txBody>
          <a:bodyPr/>
          <a:lstStyle>
            <a:lvl1pPr>
              <a:defRPr sz="6300">
                <a:solidFill>
                  <a:schemeClr val="accent5">
                    <a:hueOff val="457874"/>
                    <a:satOff val="-29218"/>
                    <a:lumOff val="-29125"/>
                  </a:schemeClr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vựng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" name="learngit-teaser.gif" descr="learngit-teaser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450565"/>
            <a:ext cx="17340263" cy="9832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78192"/>
            <a:satOff val="30564"/>
            <a:lumOff val="249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1526631862081.png" descr="152663186208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5864" y="3616037"/>
            <a:ext cx="4465017" cy="6262256"/>
          </a:xfrm>
          <a:prstGeom prst="rect">
            <a:avLst/>
          </a:prstGeom>
          <a:ln w="889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3E091BE-34AD-49D9-8CAE-A87865C9ACBD}"/>
              </a:ext>
            </a:extLst>
          </p:cNvPr>
          <p:cNvGrpSpPr/>
          <p:nvPr/>
        </p:nvGrpSpPr>
        <p:grpSpPr>
          <a:xfrm>
            <a:off x="984738" y="1244890"/>
            <a:ext cx="7685393" cy="1822160"/>
            <a:chOff x="5939391" y="888136"/>
            <a:chExt cx="3772645" cy="1439427"/>
          </a:xfrm>
        </p:grpSpPr>
        <p:sp>
          <p:nvSpPr>
            <p:cNvPr id="7" name="b. Kết luận…">
              <a:extLst>
                <a:ext uri="{FF2B5EF4-FFF2-40B4-BE49-F238E27FC236}">
                  <a16:creationId xmlns:a16="http://schemas.microsoft.com/office/drawing/2014/main" xmlns="" id="{18431210-BAFF-4912-9A13-F37F34B7103E}"/>
                </a:ext>
              </a:extLst>
            </p:cNvPr>
            <p:cNvSpPr txBox="1"/>
            <p:nvPr/>
          </p:nvSpPr>
          <p:spPr>
            <a:xfrm>
              <a:off x="6333551" y="1196653"/>
              <a:ext cx="3378485" cy="983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7735" tIns="67735" rIns="67735" bIns="67735" numCol="1" anchor="ctr">
              <a:spAutoFit/>
            </a:bodyPr>
            <a:lstStyle/>
            <a:p>
              <a:pPr algn="just">
                <a:defRPr sz="4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7200" b="1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Kết</a:t>
              </a:r>
              <a:r>
                <a:rPr sz="7200" b="1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sz="7200" b="1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luận</a:t>
              </a:r>
              <a:endParaRPr sz="7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pic>
          <p:nvPicPr>
            <p:cNvPr id="9" name="b. Kết luận…" descr="b. Kết luận…">
              <a:extLst>
                <a:ext uri="{FF2B5EF4-FFF2-40B4-BE49-F238E27FC236}">
                  <a16:creationId xmlns:a16="http://schemas.microsoft.com/office/drawing/2014/main" xmlns="" id="{2F7DF3D1-7725-4386-84DF-2393939AC494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9391" y="888136"/>
              <a:ext cx="3772645" cy="1439427"/>
            </a:xfrm>
            <a:prstGeom prst="rect">
              <a:avLst/>
            </a:prstGeom>
            <a:effectLst/>
          </p:spPr>
        </p:pic>
      </p:grpSp>
      <p:sp>
        <p:nvSpPr>
          <p:cNvPr id="10" name="b. Kết luận…">
            <a:extLst>
              <a:ext uri="{FF2B5EF4-FFF2-40B4-BE49-F238E27FC236}">
                <a16:creationId xmlns:a16="http://schemas.microsoft.com/office/drawing/2014/main" xmlns="" id="{8E5A2A1B-C853-4F12-95E4-2D0EFBC16967}"/>
              </a:ext>
            </a:extLst>
          </p:cNvPr>
          <p:cNvSpPr txBox="1"/>
          <p:nvPr/>
        </p:nvSpPr>
        <p:spPr>
          <a:xfrm>
            <a:off x="458187" y="3931319"/>
            <a:ext cx="11212535" cy="383011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7735" tIns="67735" rIns="67735" bIns="67735" numCol="1" anchor="ctr">
            <a:spAutoFit/>
          </a:bodyPr>
          <a:lstStyle/>
          <a:p>
            <a:pPr algn="l">
              <a:defRPr sz="45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8000" b="1" dirty="0" err="1">
                <a:solidFill>
                  <a:schemeClr val="accent5">
                    <a:hueOff val="214084"/>
                    <a:satOff val="-40540"/>
                    <a:lumOff val="-39008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sz="8000" b="1" dirty="0">
                <a:solidFill>
                  <a:schemeClr val="accent5">
                    <a:hueOff val="214084"/>
                    <a:satOff val="-40540"/>
                    <a:lumOff val="-39008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0" b="1" dirty="0" err="1">
                <a:solidFill>
                  <a:schemeClr val="accent5">
                    <a:hueOff val="214084"/>
                    <a:satOff val="-40540"/>
                    <a:lumOff val="-39008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sz="8000" b="1" dirty="0">
                <a:solidFill>
                  <a:schemeClr val="accent5">
                    <a:hueOff val="214084"/>
                    <a:satOff val="-40540"/>
                    <a:lumOff val="-39008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0" b="1" dirty="0" err="1">
                <a:solidFill>
                  <a:schemeClr val="accent5">
                    <a:hueOff val="214084"/>
                    <a:satOff val="-40540"/>
                    <a:lumOff val="-39008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vựng</a:t>
            </a:r>
            <a:r>
              <a:rPr sz="8000" b="1" dirty="0">
                <a:solidFill>
                  <a:schemeClr val="accent5">
                    <a:hueOff val="214084"/>
                    <a:satOff val="-40540"/>
                    <a:lumOff val="-39008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0" b="1" dirty="0" err="1">
                <a:solidFill>
                  <a:schemeClr val="accent5">
                    <a:hueOff val="214084"/>
                    <a:satOff val="-40540"/>
                    <a:lumOff val="-39008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sz="8000" b="1" dirty="0">
                <a:solidFill>
                  <a:schemeClr val="accent5">
                    <a:hueOff val="214084"/>
                    <a:satOff val="-40540"/>
                    <a:lumOff val="-39008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0" b="1" dirty="0" err="1">
                <a:solidFill>
                  <a:schemeClr val="accent5">
                    <a:hueOff val="214084"/>
                    <a:satOff val="-40540"/>
                    <a:lumOff val="-39008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8000" b="1" dirty="0">
                <a:solidFill>
                  <a:schemeClr val="accent5">
                    <a:hueOff val="214084"/>
                    <a:satOff val="-40540"/>
                    <a:lumOff val="-39008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0" b="1" dirty="0" err="1">
                <a:solidFill>
                  <a:schemeClr val="accent5">
                    <a:hueOff val="214084"/>
                    <a:satOff val="-40540"/>
                    <a:lumOff val="-39008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8000" b="1" dirty="0">
                <a:solidFill>
                  <a:schemeClr val="accent5">
                    <a:hueOff val="214084"/>
                    <a:satOff val="-40540"/>
                    <a:lumOff val="-39008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0" b="1" dirty="0" err="1">
                <a:solidFill>
                  <a:schemeClr val="accent5">
                    <a:hueOff val="214084"/>
                    <a:satOff val="-40540"/>
                    <a:lumOff val="-39008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8000" b="1" dirty="0">
                <a:solidFill>
                  <a:schemeClr val="accent5">
                    <a:hueOff val="214084"/>
                    <a:satOff val="-40540"/>
                    <a:lumOff val="-39008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0" b="1" dirty="0" err="1">
                <a:solidFill>
                  <a:schemeClr val="accent5">
                    <a:hueOff val="214084"/>
                    <a:satOff val="-40540"/>
                    <a:lumOff val="-39008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sz="8000" b="1" dirty="0">
                <a:solidFill>
                  <a:schemeClr val="accent5">
                    <a:hueOff val="214084"/>
                    <a:satOff val="-40540"/>
                    <a:lumOff val="-39008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2BD6B6-F2E9-4AB8-AD64-A7F3F8819588}"/>
              </a:ext>
            </a:extLst>
          </p:cNvPr>
          <p:cNvSpPr/>
          <p:nvPr/>
        </p:nvSpPr>
        <p:spPr>
          <a:xfrm>
            <a:off x="-1" y="0"/>
            <a:ext cx="17340263" cy="9753600"/>
          </a:xfrm>
          <a:prstGeom prst="rect">
            <a:avLst/>
          </a:prstGeom>
          <a:solidFill>
            <a:srgbClr val="D4E7FE"/>
          </a:solidFill>
          <a:ln w="12700" cap="flat">
            <a:noFill/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63500" dist="25400" dir="2700000" rotWithShape="0">
                  <a:srgbClr val="000000">
                    <a:alpha val="7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halkduster"/>
            </a:endParaRPr>
          </a:p>
        </p:txBody>
      </p:sp>
      <p:sp>
        <p:nvSpPr>
          <p:cNvPr id="11" name="b. Kết luận…">
            <a:extLst>
              <a:ext uri="{FF2B5EF4-FFF2-40B4-BE49-F238E27FC236}">
                <a16:creationId xmlns:a16="http://schemas.microsoft.com/office/drawing/2014/main" xmlns="" id="{764A0083-4827-4EE6-A0F0-C2DA321F1ECB}"/>
              </a:ext>
            </a:extLst>
          </p:cNvPr>
          <p:cNvSpPr txBox="1">
            <a:spLocks/>
          </p:cNvSpPr>
          <p:nvPr/>
        </p:nvSpPr>
        <p:spPr>
          <a:xfrm>
            <a:off x="2400477" y="689004"/>
            <a:ext cx="13936440" cy="1801088"/>
          </a:xfrm>
          <a:prstGeom prst="rect">
            <a:avLst/>
          </a:prstGeom>
          <a:ln w="9525">
            <a:round/>
          </a:ln>
        </p:spPr>
        <p:txBody>
          <a:bodyPr/>
          <a:lstStyle>
            <a:lvl1pPr marL="846709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  <a:lvl2pPr marL="1608747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2pPr>
            <a:lvl3pPr marL="2370785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3pPr>
            <a:lvl4pPr marL="3132823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4pPr>
            <a:lvl5pPr marL="3894861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5pPr>
            <a:lvl6pPr marL="4656900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6pPr>
            <a:lvl7pPr marL="5418938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7pPr>
            <a:lvl8pPr marL="6180976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8pPr>
            <a:lvl9pPr marL="6943014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9pPr>
          </a:lstStyle>
          <a:p>
            <a:pPr marL="0" indent="0" hangingPunct="1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SG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👉🏻 </a:t>
            </a:r>
            <a:r>
              <a:rPr lang="vi-VN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Một trường từ vựng có thể bao gồm nhiều trường từ vựng nhỏ hơn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41BEC82-B570-43C0-B2F0-A2A05B64F9C4}"/>
              </a:ext>
            </a:extLst>
          </p:cNvPr>
          <p:cNvGrpSpPr/>
          <p:nvPr/>
        </p:nvGrpSpPr>
        <p:grpSpPr>
          <a:xfrm>
            <a:off x="133350" y="2843424"/>
            <a:ext cx="3838479" cy="3814176"/>
            <a:chOff x="622526" y="2495547"/>
            <a:chExt cx="4762506" cy="47625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32F9414-BDBC-43C9-8DDA-4B8D29B69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526" y="2495547"/>
              <a:ext cx="4762506" cy="4762506"/>
            </a:xfrm>
            <a:prstGeom prst="rect">
              <a:avLst/>
            </a:prstGeom>
          </p:spPr>
        </p:pic>
        <p:sp>
          <p:nvSpPr>
            <p:cNvPr id="12" name="b. Kết luận…">
              <a:extLst>
                <a:ext uri="{FF2B5EF4-FFF2-40B4-BE49-F238E27FC236}">
                  <a16:creationId xmlns:a16="http://schemas.microsoft.com/office/drawing/2014/main" xmlns="" id="{6E2D7F3D-639E-4B05-B1CF-F2A78DA70AA8}"/>
                </a:ext>
              </a:extLst>
            </p:cNvPr>
            <p:cNvSpPr txBox="1"/>
            <p:nvPr/>
          </p:nvSpPr>
          <p:spPr>
            <a:xfrm>
              <a:off x="1591200" y="4359663"/>
              <a:ext cx="3419991" cy="1427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7735" tIns="67735" rIns="67735" bIns="67735" numCol="1" anchor="ctr">
              <a:spAutoFit/>
            </a:bodyPr>
            <a:lstStyle/>
            <a:p>
              <a:pPr algn="just">
                <a:defRPr sz="4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7200" b="1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L</a:t>
              </a:r>
              <a:r>
                <a:rPr lang="vi-VN" sz="7200" b="1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ư</a:t>
              </a:r>
              <a:r>
                <a:rPr lang="en-US" sz="7200" b="1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u ý</a:t>
              </a:r>
              <a:endParaRPr sz="7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14" name="b. Kết luận…">
            <a:extLst>
              <a:ext uri="{FF2B5EF4-FFF2-40B4-BE49-F238E27FC236}">
                <a16:creationId xmlns:a16="http://schemas.microsoft.com/office/drawing/2014/main" xmlns="" id="{6E055949-825A-4802-B7E4-B55E3455B2D8}"/>
              </a:ext>
            </a:extLst>
          </p:cNvPr>
          <p:cNvSpPr txBox="1">
            <a:spLocks/>
          </p:cNvSpPr>
          <p:nvPr/>
        </p:nvSpPr>
        <p:spPr>
          <a:xfrm>
            <a:off x="4321532" y="4953218"/>
            <a:ext cx="12018698" cy="2148258"/>
          </a:xfrm>
          <a:prstGeom prst="rect">
            <a:avLst/>
          </a:prstGeom>
          <a:ln w="9525">
            <a:round/>
          </a:ln>
        </p:spPr>
        <p:txBody>
          <a:bodyPr/>
          <a:lstStyle>
            <a:lvl1pPr marL="846709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  <a:lvl2pPr marL="1608747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2pPr>
            <a:lvl3pPr marL="2370785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3pPr>
            <a:lvl4pPr marL="3132823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4pPr>
            <a:lvl5pPr marL="3894861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5pPr>
            <a:lvl6pPr marL="4656900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6pPr>
            <a:lvl7pPr marL="5418938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7pPr>
            <a:lvl8pPr marL="6180976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8pPr>
            <a:lvl9pPr marL="6943014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9pPr>
          </a:lstStyle>
          <a:p>
            <a:pPr marL="0" indent="0" hangingPunct="1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SG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👉🏻 </a:t>
            </a:r>
            <a:r>
              <a:rPr lang="vi-VN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Một từ có thể thuộc nhiều trường từ vựng khác nhau</a:t>
            </a:r>
          </a:p>
        </p:txBody>
      </p:sp>
      <p:sp>
        <p:nvSpPr>
          <p:cNvPr id="15" name="b. Kết luận…">
            <a:extLst>
              <a:ext uri="{FF2B5EF4-FFF2-40B4-BE49-F238E27FC236}">
                <a16:creationId xmlns:a16="http://schemas.microsoft.com/office/drawing/2014/main" xmlns="" id="{4EB775AE-6BE5-411E-82B6-018E14434417}"/>
              </a:ext>
            </a:extLst>
          </p:cNvPr>
          <p:cNvSpPr txBox="1">
            <a:spLocks/>
          </p:cNvSpPr>
          <p:nvPr/>
        </p:nvSpPr>
        <p:spPr>
          <a:xfrm>
            <a:off x="2400477" y="7454808"/>
            <a:ext cx="13936440" cy="1976676"/>
          </a:xfrm>
          <a:prstGeom prst="rect">
            <a:avLst/>
          </a:prstGeom>
          <a:ln w="9525">
            <a:round/>
          </a:ln>
        </p:spPr>
        <p:txBody>
          <a:bodyPr/>
          <a:lstStyle>
            <a:lvl1pPr marL="846709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  <a:lvl2pPr marL="1608747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2pPr>
            <a:lvl3pPr marL="2370785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3pPr>
            <a:lvl4pPr marL="3132823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4pPr>
            <a:lvl5pPr marL="3894861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5pPr>
            <a:lvl6pPr marL="4656900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6pPr>
            <a:lvl7pPr marL="5418938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7pPr>
            <a:lvl8pPr marL="6180976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8pPr>
            <a:lvl9pPr marL="6943014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9pPr>
          </a:lstStyle>
          <a:p>
            <a:pPr marL="0" indent="0" hangingPunct="1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SG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👉🏻 </a:t>
            </a:r>
            <a:r>
              <a:rPr lang="vi-VN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Có thể chuyển trường từ vựng để tăng thêm tính  nghệ thuât của ngôn từ và khả năng diễn đạt</a:t>
            </a:r>
          </a:p>
        </p:txBody>
      </p:sp>
      <p:sp>
        <p:nvSpPr>
          <p:cNvPr id="16" name="b. Kết luận…">
            <a:extLst>
              <a:ext uri="{FF2B5EF4-FFF2-40B4-BE49-F238E27FC236}">
                <a16:creationId xmlns:a16="http://schemas.microsoft.com/office/drawing/2014/main" xmlns="" id="{FBE483BD-3C86-4875-9585-B2A7C3099182}"/>
              </a:ext>
            </a:extLst>
          </p:cNvPr>
          <p:cNvSpPr txBox="1">
            <a:spLocks/>
          </p:cNvSpPr>
          <p:nvPr/>
        </p:nvSpPr>
        <p:spPr>
          <a:xfrm>
            <a:off x="4321532" y="2798798"/>
            <a:ext cx="12015385" cy="1801088"/>
          </a:xfrm>
          <a:prstGeom prst="rect">
            <a:avLst/>
          </a:prstGeom>
          <a:ln w="9525">
            <a:round/>
          </a:ln>
        </p:spPr>
        <p:txBody>
          <a:bodyPr/>
          <a:lstStyle>
            <a:lvl1pPr marL="846709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  <a:lvl2pPr marL="1608747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2pPr>
            <a:lvl3pPr marL="2370785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3pPr>
            <a:lvl4pPr marL="3132823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4pPr>
            <a:lvl5pPr marL="3894861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5pPr>
            <a:lvl6pPr marL="4656900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6pPr>
            <a:lvl7pPr marL="5418938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7pPr>
            <a:lvl8pPr marL="6180976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8pPr>
            <a:lvl9pPr marL="6943014" marR="0" indent="-846709" algn="just" defTabSz="609630" rtl="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43000"/>
              <a:buFontTx/>
              <a:buBlip>
                <a:blip r:embed="rId3"/>
              </a:buBlip>
              <a:tabLst/>
              <a:defRPr sz="533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halkboard SE Regular"/>
                <a:ea typeface="Chalkboard SE Regular"/>
                <a:cs typeface="Chalkboard SE Regular"/>
                <a:sym typeface="Chalkboard SE Regular"/>
              </a:defRPr>
            </a:lvl9pPr>
          </a:lstStyle>
          <a:p>
            <a:pPr marL="0" indent="0" hangingPunct="1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SG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👉🏻 </a:t>
            </a:r>
            <a:r>
              <a:rPr lang="vi-VN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Một trường từ vựng có thể bao gồm các từ khác biệt nhau về từ loại.</a:t>
            </a:r>
          </a:p>
        </p:txBody>
      </p:sp>
    </p:spTree>
    <p:extLst>
      <p:ext uri="{BB962C8B-B14F-4D97-AF65-F5344CB8AC3E}">
        <p14:creationId xmlns:p14="http://schemas.microsoft.com/office/powerpoint/2010/main" val="1070828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78192"/>
            <a:satOff val="30564"/>
            <a:lumOff val="249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uyện tập">
            <a:extLst>
              <a:ext uri="{FF2B5EF4-FFF2-40B4-BE49-F238E27FC236}">
                <a16:creationId xmlns:a16="http://schemas.microsoft.com/office/drawing/2014/main" xmlns="" id="{8DFF306C-98B6-440A-BE2C-0D058A1DFB00}"/>
              </a:ext>
            </a:extLst>
          </p:cNvPr>
          <p:cNvSpPr txBox="1">
            <a:spLocks/>
          </p:cNvSpPr>
          <p:nvPr/>
        </p:nvSpPr>
        <p:spPr>
          <a:xfrm>
            <a:off x="1062680" y="986734"/>
            <a:ext cx="15726768" cy="1707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4297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92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Party LET"/>
                <a:ea typeface="Party LET"/>
                <a:cs typeface="Party LET"/>
                <a:sym typeface="Party LET"/>
              </a:defRPr>
            </a:lvl1pPr>
            <a:lvl2pPr marL="0" marR="0" indent="304815" algn="ctr" defTabSz="60963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2pPr>
            <a:lvl3pPr marL="0" marR="0" indent="609630" algn="ctr" defTabSz="60963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3pPr>
            <a:lvl4pPr marL="0" marR="0" indent="914446" algn="ctr" defTabSz="60963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4pPr>
            <a:lvl5pPr marL="0" marR="0" indent="1219261" algn="ctr" defTabSz="60963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5pPr>
            <a:lvl6pPr marL="0" marR="0" indent="1524076" algn="ctr" defTabSz="60963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6pPr>
            <a:lvl7pPr marL="0" marR="0" indent="1828891" algn="ctr" defTabSz="60963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7pPr>
            <a:lvl8pPr marL="0" marR="0" indent="2133707" algn="ctr" defTabSz="60963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8pPr>
            <a:lvl9pPr marL="0" marR="0" indent="2438522" algn="ctr" defTabSz="60963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9pPr>
          </a:lstStyle>
          <a:p>
            <a:pPr hangingPunct="1"/>
            <a:r>
              <a:rPr lang="en-SG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SG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SG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ractice-image-1.png" descr="practice-image-1.png">
            <a:extLst>
              <a:ext uri="{FF2B5EF4-FFF2-40B4-BE49-F238E27FC236}">
                <a16:creationId xmlns:a16="http://schemas.microsoft.com/office/drawing/2014/main" xmlns="" id="{A4755185-F33E-4F79-B87F-E9604E9B2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0259"/>
            <a:ext cx="17340263" cy="6494563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132</Words>
  <Application>Microsoft Office PowerPoint</Application>
  <PresentationFormat>Custom</PresentationFormat>
  <Paragraphs>10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Chalkboard</vt:lpstr>
      <vt:lpstr>Trường từ vựng</vt:lpstr>
      <vt:lpstr>I. Thế nào là trường từ vựng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Hạnh Phượng</dc:creator>
  <cp:lastModifiedBy>admin</cp:lastModifiedBy>
  <cp:revision>42</cp:revision>
  <dcterms:modified xsi:type="dcterms:W3CDTF">2022-11-27T12:01:14Z</dcterms:modified>
</cp:coreProperties>
</file>